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Raleway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Source Code Pro"/>
      <p:regular r:id="rId73"/>
      <p:bold r:id="rId74"/>
      <p:italic r:id="rId75"/>
      <p:boldItalic r:id="rId76"/>
    </p:embeddedFont>
    <p:embeddedFont>
      <p:font typeface="Old Standard TT"/>
      <p:regular r:id="rId77"/>
      <p:bold r:id="rId78"/>
      <p:italic r:id="rId79"/>
    </p:embeddedFont>
    <p:embeddedFont>
      <p:font typeface="Oswald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swald-regular.fntdata"/><Relationship Id="rId81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SourceCodePro-regular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5.xml"/><Relationship Id="rId75" Type="http://schemas.openxmlformats.org/officeDocument/2006/relationships/font" Target="fonts/SourceCodePro-italic.fntdata"/><Relationship Id="rId30" Type="http://schemas.openxmlformats.org/officeDocument/2006/relationships/slide" Target="slides/slide24.xml"/><Relationship Id="rId74" Type="http://schemas.openxmlformats.org/officeDocument/2006/relationships/font" Target="fonts/SourceCodePro-bold.fntdata"/><Relationship Id="rId33" Type="http://schemas.openxmlformats.org/officeDocument/2006/relationships/slide" Target="slides/slide27.xml"/><Relationship Id="rId77" Type="http://schemas.openxmlformats.org/officeDocument/2006/relationships/font" Target="fonts/OldStandardTT-regular.fntdata"/><Relationship Id="rId32" Type="http://schemas.openxmlformats.org/officeDocument/2006/relationships/slide" Target="slides/slide26.xml"/><Relationship Id="rId76" Type="http://schemas.openxmlformats.org/officeDocument/2006/relationships/font" Target="fonts/SourceCodePro-boldItalic.fntdata"/><Relationship Id="rId35" Type="http://schemas.openxmlformats.org/officeDocument/2006/relationships/slide" Target="slides/slide29.xml"/><Relationship Id="rId79" Type="http://schemas.openxmlformats.org/officeDocument/2006/relationships/font" Target="fonts/OldStandardTT-italic.fntdata"/><Relationship Id="rId34" Type="http://schemas.openxmlformats.org/officeDocument/2006/relationships/slide" Target="slides/slide28.xml"/><Relationship Id="rId78" Type="http://schemas.openxmlformats.org/officeDocument/2006/relationships/font" Target="fonts/OldStandardTT-bold.fntdata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aleway-bold.fntdata"/><Relationship Id="rId21" Type="http://schemas.openxmlformats.org/officeDocument/2006/relationships/slide" Target="slides/slide15.xml"/><Relationship Id="rId65" Type="http://schemas.openxmlformats.org/officeDocument/2006/relationships/font" Target="fonts/Raleway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b9c86f0ef_1_1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b9c86f0ef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b9c86f0ef_1_8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b9c86f0ef_1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b9c86f0ef_1_7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b9c86f0ef_1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b9c86f0ef_1_7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b9c86f0ef_1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9c86f0ef_1_10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b9c86f0ef_1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b9c86f0ef_1_10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b9c86f0ef_1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b9c86f0ef_1_10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b9c86f0ef_1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b9c86f0ef_1_10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b9c86f0ef_1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b9c86f0ef_1_10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b9c86f0ef_1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b9c86f0ef_1_10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b9c86f0ef_1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bb87344bf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bb87344b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b9c86f0ef_1_3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b9c86f0ef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bb87344bf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bb87344b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bb87344bf_0_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bb87344b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b87344bf_0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b87344b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bb87344bf_0_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bb87344b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bb87344bf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bb87344b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bb87344bf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bb87344b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b9c86f0ef_1_7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b9c86f0ef_1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b9c86f0ef_1_7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b9c86f0ef_1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bb87344bf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bb87344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bb87344bf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bb87344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b9c86f0ef_1_9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b9c86f0ef_1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bb87344b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bb87344b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bb87344b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bb87344b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bb87344bf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bb87344b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bb87344b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bb87344b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bb87344b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bb87344b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bb87344bf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bb87344b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bb87344bf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bb87344b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bb87344bf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bb87344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b9c86f0ef_1_7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b9c86f0ef_1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bb87344bf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bb87344b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b9c86f0ef_1_1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b9c86f0ef_1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bb87344bf_0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bb87344b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b9c86f0ef_1_10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b9c86f0ef_1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bb87344bf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bb87344b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b9c86f0ef_1_10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b9c86f0ef_1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b9c86f0ef_1_10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b9c86f0ef_1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bb87344bf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bb87344b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bb87344bf_0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bb87344b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bc194098f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bc19409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bc194098f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bc19409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bc194098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bc19409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9c86f0ef_1_1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9c86f0ef_1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bc194098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7bc194098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bb87344bf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bb87344b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bb87344bf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bb87344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b9c86f0ef_1_1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b9c86f0ef_1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b9c86f0ef_1_1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b9c86f0ef_1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b9c86f0ef_1_7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b9c86f0ef_1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b9c86f0ef_1_7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b9c86f0ef_1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b9c86f0ef_1_7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b9c86f0ef_1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b9c86f0ef_1_8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b9c86f0ef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b9c86f0ef_1_4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b9c86f0ef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b9c86f0ef_1_5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b9c86f0ef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b9c86f0ef_1_8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b9c86f0ef_1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b9c86f0ef_1_7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b9c86f0ef_1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4" name="Google Shape;94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44.jpg"/><Relationship Id="rId6" Type="http://schemas.openxmlformats.org/officeDocument/2006/relationships/image" Target="../media/image48.jpg"/><Relationship Id="rId7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jpg"/><Relationship Id="rId4" Type="http://schemas.openxmlformats.org/officeDocument/2006/relationships/image" Target="../media/image44.jpg"/><Relationship Id="rId5" Type="http://schemas.openxmlformats.org/officeDocument/2006/relationships/image" Target="../media/image20.jpg"/><Relationship Id="rId6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7.png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cmniMeUjCkE" TargetMode="External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youtube.com/watch?v=j1oW98FJs2U" TargetMode="External"/><Relationship Id="rId4" Type="http://schemas.openxmlformats.org/officeDocument/2006/relationships/image" Target="../media/image5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www.youtube.com/watch?v=R7Bz_UcKEAU" TargetMode="External"/><Relationship Id="rId4" Type="http://schemas.openxmlformats.org/officeDocument/2006/relationships/image" Target="../media/image3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199875" y="380400"/>
            <a:ext cx="4710600" cy="9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highlight>
                  <a:srgbClr val="000000"/>
                </a:highlight>
              </a:rPr>
              <a:t>IT 융복합 설계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A64D4D"/>
                </a:solidFill>
              </a:rPr>
              <a:t>IN ONE 파악</a:t>
            </a:r>
            <a:endParaRPr b="1" sz="3000">
              <a:solidFill>
                <a:srgbClr val="A64D4D"/>
              </a:solidFill>
            </a:endParaRPr>
          </a:p>
        </p:txBody>
      </p:sp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311700" y="1667225"/>
            <a:ext cx="3569400" cy="3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프로젝트 최종 발표</a:t>
            </a:r>
            <a:endParaRPr b="1" sz="2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000"/>
              <a:t>담당 교수</a:t>
            </a:r>
            <a:endParaRPr b="1" sz="2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/>
              <a:t>정진균</a:t>
            </a:r>
            <a:r>
              <a:rPr lang="ko" sz="1500"/>
              <a:t> 교수님</a:t>
            </a:r>
            <a:endParaRPr sz="15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000"/>
              <a:t>발표 일시</a:t>
            </a:r>
            <a:endParaRPr b="1" sz="2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/>
              <a:t>2019.12.20</a:t>
            </a:r>
            <a:endParaRPr sz="15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열려 있는 Chromebook 노트북"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275" y="867050"/>
            <a:ext cx="4908673" cy="318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115" name="Google Shape;115;p25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732065" y="1136567"/>
            <a:ext cx="3635917" cy="2241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세로 모드로 설정된 검은색 스마트폰" id="116" name="Google Shape;11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433" y="1719036"/>
            <a:ext cx="1471051" cy="3157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117" name="Google Shape;1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6162" y="1981352"/>
            <a:ext cx="1329592" cy="258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In One 파악 System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75" y="1391925"/>
            <a:ext cx="8585653" cy="367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411175" y="644300"/>
            <a:ext cx="82824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System Design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System Design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1172490" y="1576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1729600" y="1576875"/>
            <a:ext cx="2832900" cy="164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1번방</a:t>
            </a:r>
            <a:endParaRPr b="1"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우노 보드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RF 모듈 (안테나)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제스쳐 센서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가스, 열 센서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LCD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4919340" y="1576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953909" y="35246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5736275" y="1576875"/>
            <a:ext cx="2832900" cy="164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2번방</a:t>
            </a:r>
            <a:endParaRPr b="1"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우노 보드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RF 모듈 (안테나)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제스쳐 센서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가스, 열 센서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LCD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1729600" y="3556000"/>
            <a:ext cx="2832900" cy="119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관리자 방</a:t>
            </a:r>
            <a:endParaRPr b="1"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우노 보드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RF 모듈 (안테나)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ko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노트북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System Design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1119790" y="1396675"/>
            <a:ext cx="7001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1번방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3" name="Google Shape;233;p37"/>
          <p:cNvPicPr preferRelativeResize="0"/>
          <p:nvPr/>
        </p:nvPicPr>
        <p:blipFill rotWithShape="1">
          <a:blip r:embed="rId3">
            <a:alphaModFix/>
          </a:blip>
          <a:srcRect b="45490" l="0" r="41877" t="14920"/>
          <a:stretch/>
        </p:blipFill>
        <p:spPr>
          <a:xfrm>
            <a:off x="938401" y="2393742"/>
            <a:ext cx="1243066" cy="75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 rotWithShape="1">
          <a:blip r:embed="rId4">
            <a:alphaModFix/>
          </a:blip>
          <a:srcRect b="23210" l="54764" r="1727" t="19307"/>
          <a:stretch/>
        </p:blipFill>
        <p:spPr>
          <a:xfrm>
            <a:off x="3456622" y="3771089"/>
            <a:ext cx="1345167" cy="118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9989">
            <a:off x="6178223" y="1874816"/>
            <a:ext cx="1791241" cy="1666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7"/>
          <p:cNvCxnSpPr/>
          <p:nvPr/>
        </p:nvCxnSpPr>
        <p:spPr>
          <a:xfrm>
            <a:off x="2389742" y="2769395"/>
            <a:ext cx="640200" cy="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7"/>
          <p:cNvCxnSpPr/>
          <p:nvPr/>
        </p:nvCxnSpPr>
        <p:spPr>
          <a:xfrm>
            <a:off x="5298002" y="2707945"/>
            <a:ext cx="640200" cy="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7"/>
          <p:cNvSpPr txBox="1"/>
          <p:nvPr/>
        </p:nvSpPr>
        <p:spPr>
          <a:xfrm>
            <a:off x="921965" y="3486986"/>
            <a:ext cx="14679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센서 감지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9" name="Google Shape;239;p37"/>
          <p:cNvCxnSpPr/>
          <p:nvPr/>
        </p:nvCxnSpPr>
        <p:spPr>
          <a:xfrm>
            <a:off x="7049795" y="3575730"/>
            <a:ext cx="10800" cy="154080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0" name="Google Shape;240;p37"/>
          <p:cNvSpPr txBox="1"/>
          <p:nvPr/>
        </p:nvSpPr>
        <p:spPr>
          <a:xfrm>
            <a:off x="4884140" y="4156297"/>
            <a:ext cx="14679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LCD 디스플레이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7248551" y="3693457"/>
            <a:ext cx="14679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RF 무선 통신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2827008"/>
            <a:ext cx="956628" cy="56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 rotWithShape="1">
          <a:blip r:embed="rId7">
            <a:alphaModFix/>
          </a:blip>
          <a:srcRect b="32252" l="10386" r="66315" t="46940"/>
          <a:stretch/>
        </p:blipFill>
        <p:spPr>
          <a:xfrm>
            <a:off x="3051225" y="2166675"/>
            <a:ext cx="2155975" cy="11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3456627" y="1705496"/>
            <a:ext cx="1475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메가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System Design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983015" y="1508476"/>
            <a:ext cx="7037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관리자 방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075" y="3119696"/>
            <a:ext cx="2628556" cy="14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12">
            <a:off x="446458" y="3003277"/>
            <a:ext cx="1679381" cy="1674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8"/>
          <p:cNvCxnSpPr/>
          <p:nvPr/>
        </p:nvCxnSpPr>
        <p:spPr>
          <a:xfrm>
            <a:off x="2398967" y="3835133"/>
            <a:ext cx="643200" cy="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8"/>
          <p:cNvCxnSpPr/>
          <p:nvPr/>
        </p:nvCxnSpPr>
        <p:spPr>
          <a:xfrm>
            <a:off x="5252403" y="3777505"/>
            <a:ext cx="643200" cy="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8"/>
          <p:cNvSpPr txBox="1"/>
          <p:nvPr/>
        </p:nvSpPr>
        <p:spPr>
          <a:xfrm>
            <a:off x="3475152" y="4504971"/>
            <a:ext cx="1475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우노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6" name="Google Shape;256;p38"/>
          <p:cNvCxnSpPr>
            <a:endCxn id="252" idx="3"/>
          </p:cNvCxnSpPr>
          <p:nvPr/>
        </p:nvCxnSpPr>
        <p:spPr>
          <a:xfrm>
            <a:off x="1284046" y="2158982"/>
            <a:ext cx="2100" cy="84180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7" name="Google Shape;257;p38"/>
          <p:cNvSpPr txBox="1"/>
          <p:nvPr/>
        </p:nvSpPr>
        <p:spPr>
          <a:xfrm>
            <a:off x="2259481" y="4283232"/>
            <a:ext cx="51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수신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202" y="3285057"/>
            <a:ext cx="2362348" cy="110014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/>
        </p:nvSpPr>
        <p:spPr>
          <a:xfrm>
            <a:off x="6586726" y="4504971"/>
            <a:ext cx="1475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노트북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6799970" y="1802770"/>
            <a:ext cx="933000" cy="35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웹 서버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578" y="2248540"/>
            <a:ext cx="1143801" cy="946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Connection - 1번방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8" y="1579875"/>
            <a:ext cx="854392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Connection - 1번방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 b="38920" l="0" r="0" t="0"/>
          <a:stretch/>
        </p:blipFill>
        <p:spPr>
          <a:xfrm>
            <a:off x="311700" y="1456675"/>
            <a:ext cx="4143375" cy="16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 rotWithShape="1">
          <a:blip r:embed="rId4">
            <a:alphaModFix/>
          </a:blip>
          <a:srcRect b="29413" l="0" r="0" t="0"/>
          <a:stretch/>
        </p:blipFill>
        <p:spPr>
          <a:xfrm>
            <a:off x="4572000" y="910150"/>
            <a:ext cx="4200525" cy="18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 rotWithShape="1">
          <a:blip r:embed="rId5">
            <a:alphaModFix/>
          </a:blip>
          <a:srcRect b="29308" l="0" r="0" t="0"/>
          <a:stretch/>
        </p:blipFill>
        <p:spPr>
          <a:xfrm>
            <a:off x="4627050" y="2965275"/>
            <a:ext cx="4200525" cy="189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3243850"/>
            <a:ext cx="41433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Connection - 관리자방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0" y="1754000"/>
            <a:ext cx="38862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Circuit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60640" y="35473"/>
            <a:ext cx="3422725" cy="608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Circuit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50" y="1258400"/>
            <a:ext cx="6635911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ctrTitle"/>
          </p:nvPr>
        </p:nvSpPr>
        <p:spPr>
          <a:xfrm>
            <a:off x="411175" y="644300"/>
            <a:ext cx="82824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Team Introduction</a:t>
            </a:r>
            <a:endParaRPr b="1"/>
          </a:p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6164150" y="3042625"/>
            <a:ext cx="2625000" cy="19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 201314651</a:t>
            </a:r>
            <a:r>
              <a:rPr lang="ko" sz="2400"/>
              <a:t>  	  </a:t>
            </a:r>
            <a:r>
              <a:rPr b="1" lang="ko" sz="2400"/>
              <a:t>이원재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 201214777</a:t>
            </a:r>
            <a:r>
              <a:rPr lang="ko" sz="2400"/>
              <a:t>  	  </a:t>
            </a:r>
            <a:r>
              <a:rPr b="1" lang="ko" sz="2400"/>
              <a:t>신필규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 201414014</a:t>
            </a:r>
            <a:r>
              <a:rPr lang="ko" sz="2400"/>
              <a:t>  	  </a:t>
            </a:r>
            <a:r>
              <a:rPr b="1" lang="ko" sz="2400"/>
              <a:t>방성민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 201310842</a:t>
            </a:r>
            <a:r>
              <a:rPr lang="ko" sz="2400"/>
              <a:t>  	  </a:t>
            </a:r>
            <a:r>
              <a:rPr b="1" lang="ko" sz="2400"/>
              <a:t>전민웅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 201546169</a:t>
            </a:r>
            <a:r>
              <a:rPr lang="ko" sz="2400"/>
              <a:t>  	  </a:t>
            </a:r>
            <a:r>
              <a:rPr b="1" lang="ko" sz="2400"/>
              <a:t>김인범</a:t>
            </a:r>
            <a:endParaRPr b="1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Circuit Operation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00" name="Google Shape;300;p44" title="회로 구동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375" y="14870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Webserver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3046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Database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3038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ctrTitle"/>
          </p:nvPr>
        </p:nvSpPr>
        <p:spPr>
          <a:xfrm>
            <a:off x="411175" y="644300"/>
            <a:ext cx="82824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Mechanism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Counting Mechanism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816175" y="2017375"/>
            <a:ext cx="708300" cy="69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1번 센서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816175" y="3062950"/>
            <a:ext cx="708300" cy="69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번 센서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25" name="Google Shape;325;p48"/>
          <p:cNvCxnSpPr/>
          <p:nvPr/>
        </p:nvCxnSpPr>
        <p:spPr>
          <a:xfrm>
            <a:off x="2325350" y="1817175"/>
            <a:ext cx="30900" cy="220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6" name="Google Shape;326;p48"/>
          <p:cNvCxnSpPr/>
          <p:nvPr/>
        </p:nvCxnSpPr>
        <p:spPr>
          <a:xfrm rot="10800000">
            <a:off x="5433600" y="1840125"/>
            <a:ext cx="15300" cy="215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7" name="Google Shape;327;p48"/>
          <p:cNvSpPr txBox="1"/>
          <p:nvPr/>
        </p:nvSpPr>
        <p:spPr>
          <a:xfrm>
            <a:off x="2771950" y="1894175"/>
            <a:ext cx="1982400" cy="21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1번 센서 감지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후 2번 센서 감지시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count ++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5994475" y="1855725"/>
            <a:ext cx="1982400" cy="21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번 센서 감지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후 1번 센서 감지시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count --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Data Transfer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34" name="Google Shape;334;p49"/>
          <p:cNvSpPr txBox="1"/>
          <p:nvPr/>
        </p:nvSpPr>
        <p:spPr>
          <a:xfrm>
            <a:off x="631375" y="2571750"/>
            <a:ext cx="1586100" cy="69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Arduino Mega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5525275" y="2571750"/>
            <a:ext cx="1250700" cy="69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DataBase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6" name="Google Shape;336;p49"/>
          <p:cNvSpPr txBox="1"/>
          <p:nvPr/>
        </p:nvSpPr>
        <p:spPr>
          <a:xfrm>
            <a:off x="3078325" y="2571750"/>
            <a:ext cx="1586100" cy="69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Arduino Uno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7636825" y="2571750"/>
            <a:ext cx="1250700" cy="69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WebServer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2494750" y="2818150"/>
            <a:ext cx="3303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/>
          <p:nvPr/>
        </p:nvSpPr>
        <p:spPr>
          <a:xfrm>
            <a:off x="4929700" y="2810400"/>
            <a:ext cx="3303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9"/>
          <p:cNvSpPr/>
          <p:nvPr/>
        </p:nvSpPr>
        <p:spPr>
          <a:xfrm>
            <a:off x="7041250" y="2810400"/>
            <a:ext cx="3303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9"/>
          <p:cNvSpPr txBox="1"/>
          <p:nvPr/>
        </p:nvSpPr>
        <p:spPr>
          <a:xfrm>
            <a:off x="1943050" y="3982950"/>
            <a:ext cx="1351800" cy="5559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RF 통신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42" name="Google Shape;342;p49"/>
          <p:cNvCxnSpPr>
            <a:stCxn id="341" idx="0"/>
          </p:cNvCxnSpPr>
          <p:nvPr/>
        </p:nvCxnSpPr>
        <p:spPr>
          <a:xfrm rot="10800000">
            <a:off x="2618050" y="3464850"/>
            <a:ext cx="900" cy="5181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9"/>
          <p:cNvSpPr txBox="1"/>
          <p:nvPr/>
        </p:nvSpPr>
        <p:spPr>
          <a:xfrm>
            <a:off x="4229050" y="3830550"/>
            <a:ext cx="1747500" cy="8832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Python으로 Serial 간섭 및 SQL로 DB에 값 저장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44" name="Google Shape;344;p49"/>
          <p:cNvCxnSpPr>
            <a:stCxn id="343" idx="0"/>
          </p:cNvCxnSpPr>
          <p:nvPr/>
        </p:nvCxnSpPr>
        <p:spPr>
          <a:xfrm rot="10800000">
            <a:off x="5101900" y="3312450"/>
            <a:ext cx="900" cy="5181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9"/>
          <p:cNvSpPr txBox="1"/>
          <p:nvPr/>
        </p:nvSpPr>
        <p:spPr>
          <a:xfrm>
            <a:off x="6515050" y="3982950"/>
            <a:ext cx="1351800" cy="5559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PHP &amp; SQL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46" name="Google Shape;346;p49"/>
          <p:cNvCxnSpPr>
            <a:stCxn id="345" idx="0"/>
          </p:cNvCxnSpPr>
          <p:nvPr/>
        </p:nvCxnSpPr>
        <p:spPr>
          <a:xfrm rot="10800000">
            <a:off x="7190050" y="3464850"/>
            <a:ext cx="900" cy="5181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ctrTitle"/>
          </p:nvPr>
        </p:nvSpPr>
        <p:spPr>
          <a:xfrm>
            <a:off x="411175" y="644300"/>
            <a:ext cx="82824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Code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57" name="Google Shape;3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430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71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69" name="Google Shape;3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88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2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Skills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C, C++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 txBox="1"/>
          <p:nvPr/>
        </p:nvSpPr>
        <p:spPr>
          <a:xfrm>
            <a:off x="2253125" y="1545550"/>
            <a:ext cx="29547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Arduino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Programming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7" name="Google Shape;137;p27"/>
          <p:cNvSpPr txBox="1"/>
          <p:nvPr/>
        </p:nvSpPr>
        <p:spPr>
          <a:xfrm>
            <a:off x="7471025" y="2596875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122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430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87" name="Google Shape;3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28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58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438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05" name="Google Shape;4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28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11" name="Google Shape;411;p60"/>
          <p:cNvPicPr preferRelativeResize="0"/>
          <p:nvPr/>
        </p:nvPicPr>
        <p:blipFill/>
        <p:spPr>
          <a:xfrm>
            <a:off x="1252425" y="12430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Transmitter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17" name="Google Shape;4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58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Receiver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276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Receiver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29" name="Google Shape;4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58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ctrTitle"/>
          </p:nvPr>
        </p:nvSpPr>
        <p:spPr>
          <a:xfrm>
            <a:off x="411175" y="644300"/>
            <a:ext cx="82824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Progress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Serial &amp; PHPMYADMIN TRANSFER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35" name="Google Shape;4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175" y="1258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HTML &amp; CSS &amp; PHP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41" name="Google Shape;4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58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HTML &amp; CSS &amp; PHP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47" name="Google Shape;4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284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>
            <p:ph type="ctrTitle"/>
          </p:nvPr>
        </p:nvSpPr>
        <p:spPr>
          <a:xfrm>
            <a:off x="411175" y="644300"/>
            <a:ext cx="82824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Operation &amp; Performance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Operation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58" name="Google Shape;4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775" y="1461191"/>
            <a:ext cx="6278450" cy="352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Operation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64" name="Google Shape;464;p69" title="개인 시연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346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Operation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70" name="Google Shape;4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44975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Operation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76" name="Google Shape;4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3155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Operation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82" name="Google Shape;4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80900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Operation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88" name="Google Shape;4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244975"/>
            <a:ext cx="6639153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Progress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308154" y="3233825"/>
            <a:ext cx="1271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9월 2주 ~ 4주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1234214" y="2652550"/>
            <a:ext cx="1830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10월 1~3주차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1468906" y="3609000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800">
                <a:latin typeface="Raleway"/>
                <a:ea typeface="Raleway"/>
                <a:cs typeface="Raleway"/>
                <a:sym typeface="Raleway"/>
              </a:rPr>
              <a:t>시스템 디자인 및 구동 방법 구체화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1468906" y="3839925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물품 구매 목록 작성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작품 구동 메커니즘 고안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2892778" y="3246238"/>
            <a:ext cx="1496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11월 2 ~ 4주차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3224709" y="2050150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800">
                <a:latin typeface="Raleway"/>
                <a:ea typeface="Raleway"/>
                <a:cs typeface="Raleway"/>
                <a:sym typeface="Raleway"/>
              </a:rPr>
              <a:t>물품 구매 및 부품 테스트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3224709" y="2281075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NOKIA 51110 LCD 테스트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제스쳐 센서 테스트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.RF24L01 통신 테스트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4203525" y="2728750"/>
            <a:ext cx="221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11월 5주차 12월 1주차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4755128" y="3609000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800">
                <a:latin typeface="Raleway"/>
                <a:ea typeface="Raleway"/>
                <a:cs typeface="Raleway"/>
                <a:sym typeface="Raleway"/>
              </a:rPr>
              <a:t>부품 수정, 물품 2차 구매 및 부품 테스트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4755128" y="3839925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초음파 센서 테스트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불꽃 감지 센서 및 가스 감지 센서 테스트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5773500" y="3233825"/>
            <a:ext cx="143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12월 3주차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6433199" y="2050150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800">
                <a:latin typeface="Raleway"/>
                <a:ea typeface="Raleway"/>
                <a:cs typeface="Raleway"/>
                <a:sym typeface="Raleway"/>
              </a:rPr>
              <a:t>코드 합치기 및 </a:t>
            </a:r>
            <a:r>
              <a:rPr b="1" lang="ko" sz="800">
                <a:latin typeface="Raleway"/>
                <a:ea typeface="Raleway"/>
                <a:cs typeface="Raleway"/>
                <a:sym typeface="Raleway"/>
              </a:rPr>
              <a:t>마무리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6433199" y="2281075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송신부 코드 합치기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수신부 코드 작성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웹서버 작업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shutterstock_429987889_edited.jpg" id="161" name="Google Shape;161;p29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732725" y="31109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9"/>
          <p:cNvGrpSpPr/>
          <p:nvPr/>
        </p:nvGrpSpPr>
        <p:grpSpPr>
          <a:xfrm>
            <a:off x="693175" y="2831565"/>
            <a:ext cx="92400" cy="411825"/>
            <a:chOff x="845575" y="2563700"/>
            <a:chExt cx="92400" cy="411825"/>
          </a:xfrm>
        </p:grpSpPr>
        <p:cxnSp>
          <p:nvCxnSpPr>
            <p:cNvPr id="163" name="Google Shape;163;p2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4" name="Google Shape;164;p2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29"/>
          <p:cNvGrpSpPr/>
          <p:nvPr/>
        </p:nvGrpSpPr>
        <p:grpSpPr>
          <a:xfrm rot="10800000">
            <a:off x="2143975" y="3110967"/>
            <a:ext cx="92400" cy="411825"/>
            <a:chOff x="2070100" y="2563700"/>
            <a:chExt cx="92400" cy="411825"/>
          </a:xfrm>
        </p:grpSpPr>
        <p:cxnSp>
          <p:nvCxnSpPr>
            <p:cNvPr id="166" name="Google Shape;166;p29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" name="Google Shape;167;p29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29"/>
          <p:cNvGrpSpPr/>
          <p:nvPr/>
        </p:nvGrpSpPr>
        <p:grpSpPr>
          <a:xfrm>
            <a:off x="3594775" y="2831565"/>
            <a:ext cx="92400" cy="411825"/>
            <a:chOff x="845575" y="2563700"/>
            <a:chExt cx="92400" cy="411825"/>
          </a:xfrm>
        </p:grpSpPr>
        <p:cxnSp>
          <p:nvCxnSpPr>
            <p:cNvPr id="169" name="Google Shape;169;p2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" name="Google Shape;170;p2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9"/>
          <p:cNvGrpSpPr/>
          <p:nvPr/>
        </p:nvGrpSpPr>
        <p:grpSpPr>
          <a:xfrm rot="10800000">
            <a:off x="5045575" y="3110967"/>
            <a:ext cx="92400" cy="411825"/>
            <a:chOff x="2070100" y="2563700"/>
            <a:chExt cx="92400" cy="411825"/>
          </a:xfrm>
        </p:grpSpPr>
        <p:cxnSp>
          <p:nvCxnSpPr>
            <p:cNvPr id="172" name="Google Shape;172;p29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" name="Google Shape;173;p29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29"/>
          <p:cNvGrpSpPr/>
          <p:nvPr/>
        </p:nvGrpSpPr>
        <p:grpSpPr>
          <a:xfrm>
            <a:off x="6496375" y="2831565"/>
            <a:ext cx="92400" cy="411825"/>
            <a:chOff x="845575" y="2563700"/>
            <a:chExt cx="92400" cy="411825"/>
          </a:xfrm>
        </p:grpSpPr>
        <p:cxnSp>
          <p:nvCxnSpPr>
            <p:cNvPr id="175" name="Google Shape;175;p2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" name="Google Shape;176;p2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9"/>
          <p:cNvSpPr txBox="1"/>
          <p:nvPr/>
        </p:nvSpPr>
        <p:spPr>
          <a:xfrm>
            <a:off x="221125" y="2254450"/>
            <a:ext cx="1341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캡스톤 디자인 팀 등록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아이디어 선정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아이디어 구체화</a:t>
            </a:r>
            <a:endParaRPr sz="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Operation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494" name="Google Shape;494;p74" title="웹서버 구동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060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Appearance - Front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50" y="1258400"/>
            <a:ext cx="6635911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Appearance - Backward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506" name="Google Shape;50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50" y="1258400"/>
            <a:ext cx="6635911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Performance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512" name="Google Shape;512;p77"/>
          <p:cNvSpPr txBox="1"/>
          <p:nvPr/>
        </p:nvSpPr>
        <p:spPr>
          <a:xfrm>
            <a:off x="1139575" y="1783975"/>
            <a:ext cx="7145400" cy="28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문의 너비에 관계 없이 어디에서든지 설치 가능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위험 감지시 경보 알람 기능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통신(nRF24L01) : 이론상 약 800m 까지 통신 가능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초음파 센서를 이용한 이동 방향 감지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가스센서 및 불꽃 감지 센서를 이용하여 화재 등의 위험 감지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전지 및 어댑터 사용 가능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웹서버 연동으로 실시간 관리 가능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Prices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518" name="Google Shape;518;p78"/>
          <p:cNvSpPr txBox="1"/>
          <p:nvPr/>
        </p:nvSpPr>
        <p:spPr>
          <a:xfrm>
            <a:off x="585200" y="1416775"/>
            <a:ext cx="3541800" cy="3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19" name="Google Shape;519;p78"/>
          <p:cNvSpPr txBox="1"/>
          <p:nvPr/>
        </p:nvSpPr>
        <p:spPr>
          <a:xfrm>
            <a:off x="385000" y="1247375"/>
            <a:ext cx="38499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nRF24L01 2개 - 17,800원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Arduino Uno - 5,500원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Arduino Mega - 14,300원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gas sensor(MQ9) - 9,500원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flame sensor - 660원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Nokia 5110 LCD - 5500원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총 53,260원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이 외에 기타 물품비 합 - 약 60,000원</a:t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사업시 3d프린팅 외형 or 인건비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Source Code Pro"/>
                <a:ea typeface="Source Code Pro"/>
                <a:cs typeface="Source Code Pro"/>
                <a:sym typeface="Source Code Pro"/>
              </a:rPr>
              <a:t>약 100,000원!!</a:t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20" name="Google Shape;520;p78"/>
          <p:cNvPicPr preferRelativeResize="0"/>
          <p:nvPr/>
        </p:nvPicPr>
        <p:blipFill rotWithShape="1">
          <a:blip r:embed="rId3">
            <a:alphaModFix/>
          </a:blip>
          <a:srcRect b="0" l="18440" r="0" t="0"/>
          <a:stretch/>
        </p:blipFill>
        <p:spPr>
          <a:xfrm>
            <a:off x="5004900" y="372500"/>
            <a:ext cx="3064550" cy="21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275" y="2751700"/>
            <a:ext cx="3541799" cy="199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9"/>
          <p:cNvSpPr txBox="1"/>
          <p:nvPr>
            <p:ph type="ctrTitle"/>
          </p:nvPr>
        </p:nvSpPr>
        <p:spPr>
          <a:xfrm>
            <a:off x="411175" y="644300"/>
            <a:ext cx="82824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Conclusion</a:t>
            </a:r>
            <a:endParaRPr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Conclusion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532" name="Google Shape;532;p80"/>
          <p:cNvSpPr txBox="1"/>
          <p:nvPr>
            <p:ph idx="1" type="body"/>
          </p:nvPr>
        </p:nvSpPr>
        <p:spPr>
          <a:xfrm>
            <a:off x="159300" y="1468825"/>
            <a:ext cx="8834100" cy="3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초음파 센서의 한계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182D6"/>
                </a:solidFill>
                <a:latin typeface="Arial"/>
                <a:ea typeface="Arial"/>
                <a:cs typeface="Arial"/>
                <a:sym typeface="Arial"/>
              </a:rPr>
              <a:t>간섭이 심한 편이고, 주변 환경 (바람, 소음 등)에 매우 민감하다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여러명이 동시에 이동시 카운팅 한계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홈페이지 실시간 업로드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182D6"/>
                </a:solidFill>
                <a:latin typeface="Arial"/>
                <a:ea typeface="Arial"/>
                <a:cs typeface="Arial"/>
                <a:sym typeface="Arial"/>
              </a:rPr>
              <a:t>JavaScript 및 Ajax를 사용시 주기적으로 홈페이지 업데이트 가능, 또는 NodeJS를 사용하면 실시간 크롤링 가능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이더넷 실드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ko" sz="1300">
                <a:solidFill>
                  <a:srgbClr val="6182D6"/>
                </a:solidFill>
                <a:latin typeface="Arial"/>
                <a:ea typeface="Arial"/>
                <a:cs typeface="Arial"/>
                <a:sym typeface="Arial"/>
              </a:rPr>
              <a:t>ex) ESP8266 또는 WIFI보드 이용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1"/>
          <p:cNvSpPr txBox="1"/>
          <p:nvPr>
            <p:ph type="ctrTitle"/>
          </p:nvPr>
        </p:nvSpPr>
        <p:spPr>
          <a:xfrm>
            <a:off x="411175" y="644300"/>
            <a:ext cx="82824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Q&amp;A</a:t>
            </a:r>
            <a:endParaRPr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Thank You!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highlight>
                  <a:srgbClr val="000000"/>
                </a:highlight>
              </a:rPr>
              <a:t>Reference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120875" y="1456450"/>
            <a:ext cx="4006200" cy="3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Team Introduction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Progress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Theme &amp; Purpose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System Design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Mechanism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Code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Operation &amp; performance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Conclusion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Q&amp;A</a:t>
            </a:r>
            <a:endParaRPr b="1" sz="1800"/>
          </a:p>
        </p:txBody>
      </p:sp>
      <p:pic>
        <p:nvPicPr>
          <p:cNvPr descr="아래에서 바라본 푸른 하늘 배경의 금문교" id="184" name="Google Shape;184;p3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4296525" y="0"/>
            <a:ext cx="4847481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ctrTitle"/>
          </p:nvPr>
        </p:nvSpPr>
        <p:spPr>
          <a:xfrm>
            <a:off x="411175" y="644300"/>
            <a:ext cx="82824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Theme &amp; Purpose</a:t>
            </a:r>
            <a:endParaRPr b="1"/>
          </a:p>
        </p:txBody>
      </p:sp>
      <p:sp>
        <p:nvSpPr>
          <p:cNvPr id="190" name="Google Shape;190;p31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밀폐공간 안전망 구축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In One 파악 System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643400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ko" sz="2000"/>
              <a:t>Idea</a:t>
            </a:r>
            <a:endParaRPr b="1" sz="20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50" y="2308200"/>
            <a:ext cx="3958198" cy="262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798" y="2377979"/>
            <a:ext cx="4428353" cy="248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000000"/>
                </a:highlight>
              </a:rPr>
              <a:t>In One 파악 System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643400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ko" sz="2000"/>
              <a:t>Idea &amp; Purpose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관리자가 원격으로 각 방의 현 상황을 파악할 수 있도록 한다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182D6"/>
                </a:solidFill>
                <a:latin typeface="Arial"/>
                <a:ea typeface="Arial"/>
                <a:cs typeface="Arial"/>
                <a:sym typeface="Arial"/>
              </a:rPr>
              <a:t>(ex-밀폐된 공간에 몇명의 사람이 있는지 파악한다. 공기 상태, 화재 여부 등 파악한다.) </a:t>
            </a:r>
            <a:endParaRPr sz="1300">
              <a:solidFill>
                <a:srgbClr val="6182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공사장 이외의 분야에도 적용 가능 하도록 한다.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182D6"/>
                </a:solidFill>
                <a:latin typeface="Arial"/>
                <a:ea typeface="Arial"/>
                <a:cs typeface="Arial"/>
                <a:sym typeface="Arial"/>
              </a:rPr>
              <a:t>(ex-유치원 차량, 하수구 등에도 적용 가능) </a:t>
            </a:r>
            <a:endParaRPr sz="1300">
              <a:solidFill>
                <a:srgbClr val="6182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기존의 안전 장비보다 싼 가격의 안전 장치 및 시스템 구축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182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